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6" r:id="rId10"/>
    <p:sldId id="263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1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Tutorial\HandsOnAI\02-Alzheimer\curv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Tutorial\HandsOnAI\02-Alzheimer\curv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RetinaNet, époques 20-34, LR initial: 1e-6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RetinaNet!$B$1</c:f>
              <c:strCache>
                <c:ptCount val="1"/>
                <c:pt idx="0">
                  <c:v>train loss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RetinaNet!$A$2:$A$15</c:f>
              <c:numCache>
                <c:formatCode>General</c:formatCode>
                <c:ptCount val="14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</c:numCache>
            </c:numRef>
          </c:xVal>
          <c:yVal>
            <c:numRef>
              <c:f>RetinaNet!$B$2:$B$15</c:f>
              <c:numCache>
                <c:formatCode>General</c:formatCode>
                <c:ptCount val="14"/>
                <c:pt idx="0">
                  <c:v>0.9</c:v>
                </c:pt>
                <c:pt idx="1">
                  <c:v>0.73229999999999995</c:v>
                </c:pt>
                <c:pt idx="2">
                  <c:v>0.6109</c:v>
                </c:pt>
                <c:pt idx="3">
                  <c:v>0.58650000000000002</c:v>
                </c:pt>
                <c:pt idx="4">
                  <c:v>0.50239999999999996</c:v>
                </c:pt>
                <c:pt idx="5">
                  <c:v>0.45240000000000002</c:v>
                </c:pt>
                <c:pt idx="6">
                  <c:v>0.45519999999999999</c:v>
                </c:pt>
                <c:pt idx="7">
                  <c:v>0.39269999999999999</c:v>
                </c:pt>
                <c:pt idx="8">
                  <c:v>0.34470000000000001</c:v>
                </c:pt>
                <c:pt idx="9">
                  <c:v>0.33169999999999999</c:v>
                </c:pt>
                <c:pt idx="10">
                  <c:v>0.30869999999999997</c:v>
                </c:pt>
                <c:pt idx="11">
                  <c:v>0.30209999999999998</c:v>
                </c:pt>
                <c:pt idx="12">
                  <c:v>0.26579999999999998</c:v>
                </c:pt>
                <c:pt idx="13">
                  <c:v>0.24410000000000001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57-4298-A4C3-212190EF0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32160"/>
        <c:axId val="95533696"/>
      </c:scatterChart>
      <c:scatterChart>
        <c:scatterStyle val="lineMarker"/>
        <c:varyColors val="0"/>
        <c:ser>
          <c:idx val="1"/>
          <c:order val="1"/>
          <c:tx>
            <c:strRef>
              <c:f>RetinaNet!$C$1</c:f>
              <c:strCache>
                <c:ptCount val="1"/>
                <c:pt idx="0">
                  <c:v>val map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RetinaNet!$A$2:$A$15</c:f>
              <c:numCache>
                <c:formatCode>General</c:formatCode>
                <c:ptCount val="14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</c:numCache>
            </c:numRef>
          </c:xVal>
          <c:yVal>
            <c:numRef>
              <c:f>RetinaNet!$C$2:$C$15</c:f>
              <c:numCache>
                <c:formatCode>General</c:formatCode>
                <c:ptCount val="14"/>
                <c:pt idx="0">
                  <c:v>0.89049999999999996</c:v>
                </c:pt>
                <c:pt idx="1">
                  <c:v>0.9093</c:v>
                </c:pt>
                <c:pt idx="2">
                  <c:v>0.90920000000000001</c:v>
                </c:pt>
                <c:pt idx="3">
                  <c:v>0.91600000000000004</c:v>
                </c:pt>
                <c:pt idx="4">
                  <c:v>0.91849999999999998</c:v>
                </c:pt>
                <c:pt idx="5">
                  <c:v>0.9264</c:v>
                </c:pt>
                <c:pt idx="6">
                  <c:v>0.92549999999999999</c:v>
                </c:pt>
                <c:pt idx="7">
                  <c:v>0.93340000000000001</c:v>
                </c:pt>
                <c:pt idx="8">
                  <c:v>0.92269999999999996</c:v>
                </c:pt>
                <c:pt idx="9">
                  <c:v>0.92420000000000002</c:v>
                </c:pt>
                <c:pt idx="10">
                  <c:v>0.91910000000000003</c:v>
                </c:pt>
                <c:pt idx="11">
                  <c:v>0.92490000000000006</c:v>
                </c:pt>
                <c:pt idx="12">
                  <c:v>0.92130000000000001</c:v>
                </c:pt>
                <c:pt idx="13">
                  <c:v>0.91979999999999995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857-4298-A4C3-212190EF0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45216"/>
        <c:axId val="95543680"/>
      </c:scatterChart>
      <c:valAx>
        <c:axId val="95532160"/>
        <c:scaling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33696"/>
        <c:crosses val="autoZero"/>
        <c:crossBetween val="midCat"/>
      </c:valAx>
      <c:valAx>
        <c:axId val="955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32160"/>
        <c:crosses val="autoZero"/>
        <c:crossBetween val="midCat"/>
      </c:valAx>
      <c:valAx>
        <c:axId val="955436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45216"/>
        <c:crosses val="max"/>
        <c:crossBetween val="midCat"/>
      </c:valAx>
      <c:valAx>
        <c:axId val="9554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543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YOLO3, époques 51-85, LR initial: 1e-4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YOLO3!$B$1</c:f>
              <c:strCache>
                <c:ptCount val="1"/>
                <c:pt idx="0">
                  <c:v>train loss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YOLO3!$A$2:$A$36</c:f>
              <c:numCache>
                <c:formatCode>General</c:formatCode>
                <c:ptCount val="35"/>
                <c:pt idx="0">
                  <c:v>51</c:v>
                </c:pt>
                <c:pt idx="1">
                  <c:v>52</c:v>
                </c:pt>
                <c:pt idx="2">
                  <c:v>53</c:v>
                </c:pt>
                <c:pt idx="3">
                  <c:v>54</c:v>
                </c:pt>
                <c:pt idx="4">
                  <c:v>55</c:v>
                </c:pt>
                <c:pt idx="5">
                  <c:v>56</c:v>
                </c:pt>
                <c:pt idx="6">
                  <c:v>57</c:v>
                </c:pt>
                <c:pt idx="7">
                  <c:v>58</c:v>
                </c:pt>
                <c:pt idx="8">
                  <c:v>59</c:v>
                </c:pt>
                <c:pt idx="9">
                  <c:v>60</c:v>
                </c:pt>
                <c:pt idx="10">
                  <c:v>61</c:v>
                </c:pt>
                <c:pt idx="11">
                  <c:v>62</c:v>
                </c:pt>
                <c:pt idx="12">
                  <c:v>63</c:v>
                </c:pt>
                <c:pt idx="13">
                  <c:v>64</c:v>
                </c:pt>
                <c:pt idx="14">
                  <c:v>65</c:v>
                </c:pt>
                <c:pt idx="15">
                  <c:v>66</c:v>
                </c:pt>
                <c:pt idx="16">
                  <c:v>67</c:v>
                </c:pt>
                <c:pt idx="17">
                  <c:v>68</c:v>
                </c:pt>
                <c:pt idx="18">
                  <c:v>69</c:v>
                </c:pt>
                <c:pt idx="19">
                  <c:v>70</c:v>
                </c:pt>
                <c:pt idx="20">
                  <c:v>71</c:v>
                </c:pt>
                <c:pt idx="21">
                  <c:v>72</c:v>
                </c:pt>
                <c:pt idx="22">
                  <c:v>73</c:v>
                </c:pt>
                <c:pt idx="23">
                  <c:v>74</c:v>
                </c:pt>
                <c:pt idx="24">
                  <c:v>75</c:v>
                </c:pt>
                <c:pt idx="25">
                  <c:v>76</c:v>
                </c:pt>
                <c:pt idx="26">
                  <c:v>77</c:v>
                </c:pt>
                <c:pt idx="27">
                  <c:v>78</c:v>
                </c:pt>
                <c:pt idx="28">
                  <c:v>79</c:v>
                </c:pt>
                <c:pt idx="29">
                  <c:v>80</c:v>
                </c:pt>
                <c:pt idx="30">
                  <c:v>81</c:v>
                </c:pt>
                <c:pt idx="31">
                  <c:v>82</c:v>
                </c:pt>
                <c:pt idx="32">
                  <c:v>83</c:v>
                </c:pt>
                <c:pt idx="33">
                  <c:v>84</c:v>
                </c:pt>
                <c:pt idx="34">
                  <c:v>85</c:v>
                </c:pt>
              </c:numCache>
            </c:numRef>
          </c:cat>
          <c:val>
            <c:numRef>
              <c:f>YOLO3!$B$2:$B$36</c:f>
              <c:numCache>
                <c:formatCode>General</c:formatCode>
                <c:ptCount val="35"/>
                <c:pt idx="0">
                  <c:v>16.1676</c:v>
                </c:pt>
                <c:pt idx="1">
                  <c:v>15.144500000000001</c:v>
                </c:pt>
                <c:pt idx="2">
                  <c:v>14.665100000000001</c:v>
                </c:pt>
                <c:pt idx="3">
                  <c:v>14.301299999999999</c:v>
                </c:pt>
                <c:pt idx="4">
                  <c:v>14.242699999999999</c:v>
                </c:pt>
                <c:pt idx="5">
                  <c:v>14.1022</c:v>
                </c:pt>
                <c:pt idx="6">
                  <c:v>13.9788</c:v>
                </c:pt>
                <c:pt idx="7">
                  <c:v>13.6845</c:v>
                </c:pt>
                <c:pt idx="8">
                  <c:v>13.7303</c:v>
                </c:pt>
                <c:pt idx="9">
                  <c:v>13.5158</c:v>
                </c:pt>
                <c:pt idx="10">
                  <c:v>13.3912</c:v>
                </c:pt>
                <c:pt idx="11">
                  <c:v>13.3005</c:v>
                </c:pt>
                <c:pt idx="12">
                  <c:v>13.3254</c:v>
                </c:pt>
                <c:pt idx="13">
                  <c:v>13.0322</c:v>
                </c:pt>
                <c:pt idx="14">
                  <c:v>13.0867</c:v>
                </c:pt>
                <c:pt idx="15">
                  <c:v>12.708399999999999</c:v>
                </c:pt>
                <c:pt idx="16">
                  <c:v>12.6738</c:v>
                </c:pt>
                <c:pt idx="17">
                  <c:v>12.419600000000001</c:v>
                </c:pt>
                <c:pt idx="18">
                  <c:v>12.1409</c:v>
                </c:pt>
                <c:pt idx="19">
                  <c:v>12.0886</c:v>
                </c:pt>
                <c:pt idx="20">
                  <c:v>12.090400000000001</c:v>
                </c:pt>
                <c:pt idx="21">
                  <c:v>11.7422</c:v>
                </c:pt>
                <c:pt idx="22">
                  <c:v>11.2849</c:v>
                </c:pt>
                <c:pt idx="23">
                  <c:v>11.304399999999999</c:v>
                </c:pt>
                <c:pt idx="24">
                  <c:v>11.1747</c:v>
                </c:pt>
                <c:pt idx="25">
                  <c:v>11.220700000000001</c:v>
                </c:pt>
                <c:pt idx="26">
                  <c:v>10.9377</c:v>
                </c:pt>
                <c:pt idx="27">
                  <c:v>10.9596</c:v>
                </c:pt>
                <c:pt idx="28">
                  <c:v>10.840400000000001</c:v>
                </c:pt>
                <c:pt idx="29">
                  <c:v>11.033899999999999</c:v>
                </c:pt>
                <c:pt idx="30">
                  <c:v>10.810600000000001</c:v>
                </c:pt>
                <c:pt idx="31">
                  <c:v>10.8161</c:v>
                </c:pt>
                <c:pt idx="32">
                  <c:v>10.850899999999999</c:v>
                </c:pt>
                <c:pt idx="33">
                  <c:v>10.779299999999999</c:v>
                </c:pt>
                <c:pt idx="34">
                  <c:v>10.805400000000001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9A-4D46-80BB-4B5D1B96178D}"/>
            </c:ext>
          </c:extLst>
        </c:ser>
        <c:ser>
          <c:idx val="1"/>
          <c:order val="1"/>
          <c:tx>
            <c:strRef>
              <c:f>YOLO3!$C$1</c:f>
              <c:strCache>
                <c:ptCount val="1"/>
                <c:pt idx="0">
                  <c:v>val loss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YOLO3!$A$2:$A$36</c:f>
              <c:numCache>
                <c:formatCode>General</c:formatCode>
                <c:ptCount val="35"/>
                <c:pt idx="0">
                  <c:v>51</c:v>
                </c:pt>
                <c:pt idx="1">
                  <c:v>52</c:v>
                </c:pt>
                <c:pt idx="2">
                  <c:v>53</c:v>
                </c:pt>
                <c:pt idx="3">
                  <c:v>54</c:v>
                </c:pt>
                <c:pt idx="4">
                  <c:v>55</c:v>
                </c:pt>
                <c:pt idx="5">
                  <c:v>56</c:v>
                </c:pt>
                <c:pt idx="6">
                  <c:v>57</c:v>
                </c:pt>
                <c:pt idx="7">
                  <c:v>58</c:v>
                </c:pt>
                <c:pt idx="8">
                  <c:v>59</c:v>
                </c:pt>
                <c:pt idx="9">
                  <c:v>60</c:v>
                </c:pt>
                <c:pt idx="10">
                  <c:v>61</c:v>
                </c:pt>
                <c:pt idx="11">
                  <c:v>62</c:v>
                </c:pt>
                <c:pt idx="12">
                  <c:v>63</c:v>
                </c:pt>
                <c:pt idx="13">
                  <c:v>64</c:v>
                </c:pt>
                <c:pt idx="14">
                  <c:v>65</c:v>
                </c:pt>
                <c:pt idx="15">
                  <c:v>66</c:v>
                </c:pt>
                <c:pt idx="16">
                  <c:v>67</c:v>
                </c:pt>
                <c:pt idx="17">
                  <c:v>68</c:v>
                </c:pt>
                <c:pt idx="18">
                  <c:v>69</c:v>
                </c:pt>
                <c:pt idx="19">
                  <c:v>70</c:v>
                </c:pt>
                <c:pt idx="20">
                  <c:v>71</c:v>
                </c:pt>
                <c:pt idx="21">
                  <c:v>72</c:v>
                </c:pt>
                <c:pt idx="22">
                  <c:v>73</c:v>
                </c:pt>
                <c:pt idx="23">
                  <c:v>74</c:v>
                </c:pt>
                <c:pt idx="24">
                  <c:v>75</c:v>
                </c:pt>
                <c:pt idx="25">
                  <c:v>76</c:v>
                </c:pt>
                <c:pt idx="26">
                  <c:v>77</c:v>
                </c:pt>
                <c:pt idx="27">
                  <c:v>78</c:v>
                </c:pt>
                <c:pt idx="28">
                  <c:v>79</c:v>
                </c:pt>
                <c:pt idx="29">
                  <c:v>80</c:v>
                </c:pt>
                <c:pt idx="30">
                  <c:v>81</c:v>
                </c:pt>
                <c:pt idx="31">
                  <c:v>82</c:v>
                </c:pt>
                <c:pt idx="32">
                  <c:v>83</c:v>
                </c:pt>
                <c:pt idx="33">
                  <c:v>84</c:v>
                </c:pt>
                <c:pt idx="34">
                  <c:v>85</c:v>
                </c:pt>
              </c:numCache>
            </c:numRef>
          </c:cat>
          <c:val>
            <c:numRef>
              <c:f>YOLO3!$C$2:$C$36</c:f>
              <c:numCache>
                <c:formatCode>General</c:formatCode>
                <c:ptCount val="35"/>
                <c:pt idx="0">
                  <c:v>15.7782</c:v>
                </c:pt>
                <c:pt idx="1">
                  <c:v>15.1584</c:v>
                </c:pt>
                <c:pt idx="2">
                  <c:v>14.793799999999999</c:v>
                </c:pt>
                <c:pt idx="3">
                  <c:v>14.968400000000001</c:v>
                </c:pt>
                <c:pt idx="4">
                  <c:v>14.5654</c:v>
                </c:pt>
                <c:pt idx="5">
                  <c:v>14.4862</c:v>
                </c:pt>
                <c:pt idx="6">
                  <c:v>14.784000000000001</c:v>
                </c:pt>
                <c:pt idx="7">
                  <c:v>14.3621</c:v>
                </c:pt>
                <c:pt idx="8">
                  <c:v>14.058999999999999</c:v>
                </c:pt>
                <c:pt idx="9">
                  <c:v>14.456300000000001</c:v>
                </c:pt>
                <c:pt idx="10">
                  <c:v>13.9343</c:v>
                </c:pt>
                <c:pt idx="11">
                  <c:v>13.895799999999999</c:v>
                </c:pt>
                <c:pt idx="12">
                  <c:v>14.617900000000001</c:v>
                </c:pt>
                <c:pt idx="13">
                  <c:v>13.488300000000001</c:v>
                </c:pt>
                <c:pt idx="14">
                  <c:v>13.803699999999999</c:v>
                </c:pt>
                <c:pt idx="15">
                  <c:v>13.665800000000001</c:v>
                </c:pt>
                <c:pt idx="16">
                  <c:v>12.9422</c:v>
                </c:pt>
                <c:pt idx="17">
                  <c:v>12.3856</c:v>
                </c:pt>
                <c:pt idx="18">
                  <c:v>12.8942</c:v>
                </c:pt>
                <c:pt idx="19">
                  <c:v>13.4755</c:v>
                </c:pt>
                <c:pt idx="20">
                  <c:v>12.719900000000001</c:v>
                </c:pt>
                <c:pt idx="21">
                  <c:v>12.401300000000001</c:v>
                </c:pt>
                <c:pt idx="22">
                  <c:v>12.1053</c:v>
                </c:pt>
                <c:pt idx="23">
                  <c:v>11.9199</c:v>
                </c:pt>
                <c:pt idx="24">
                  <c:v>11.9232</c:v>
                </c:pt>
                <c:pt idx="25">
                  <c:v>12.008800000000001</c:v>
                </c:pt>
                <c:pt idx="26">
                  <c:v>11.898400000000001</c:v>
                </c:pt>
                <c:pt idx="27">
                  <c:v>11.501799999999999</c:v>
                </c:pt>
                <c:pt idx="28">
                  <c:v>11.8109</c:v>
                </c:pt>
                <c:pt idx="29">
                  <c:v>11.7881</c:v>
                </c:pt>
                <c:pt idx="30">
                  <c:v>12.070499999999999</c:v>
                </c:pt>
                <c:pt idx="31">
                  <c:v>11.872400000000001</c:v>
                </c:pt>
                <c:pt idx="32">
                  <c:v>11.583399999999999</c:v>
                </c:pt>
                <c:pt idx="33">
                  <c:v>11.8817</c:v>
                </c:pt>
                <c:pt idx="34">
                  <c:v>11.3253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39A-4D46-80BB-4B5D1B961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97376"/>
        <c:axId val="95398912"/>
      </c:lineChart>
      <c:catAx>
        <c:axId val="9539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98912"/>
        <c:crosses val="autoZero"/>
        <c:auto val="1"/>
        <c:lblAlgn val="ctr"/>
        <c:lblOffset val="100"/>
        <c:noMultiLvlLbl val="0"/>
      </c:catAx>
      <c:valAx>
        <c:axId val="9539891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F3931BF7-48B4-4690-93A1-1C6D30CEE8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E201C31-892F-43DE-9790-6DE71329D7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E9D4E-225C-488E-96FF-B53F9512CB39}" type="datetimeFigureOut">
              <a:rPr lang="fr-BE" smtClean="0"/>
              <a:t>13/12/2018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10C2399-5CDC-4D34-8BD9-7576C31F19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47FC6-E393-4A01-93ED-40BD4AF9DB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0169-1853-4E00-AB66-CC9318F0884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46876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2E3E-2326-4CBF-BA82-D43A711F99B7}" type="datetimeFigureOut">
              <a:rPr lang="fr-BE" smtClean="0"/>
              <a:t>13/12/2018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7E7CF-F170-4D58-B67F-AA1A88D8DC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484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7E7CF-F170-4D58-B67F-AA1A88D8DC8E}" type="slidenum">
              <a:rPr lang="fr-BE" smtClean="0"/>
              <a:t>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4513F1E-B203-4883-8FA9-9126BC03F6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932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1447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UMONS Hands on AI - Décembre 2018 - Défi 2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093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UMONS Hands on AI - Décembre 2018 - Défi 2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967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/>
          <a:lstStyle>
            <a:lvl1pPr marL="0"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46910"/>
            <a:ext cx="10058400" cy="4622184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247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0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256145"/>
            <a:ext cx="4937760" cy="461294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56145"/>
            <a:ext cx="4937760" cy="46129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29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008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315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748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UMONS Hands on AI - Décembre 2018 - Défi 2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0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UMONS Hands on AI - Décembre 2018 - Défi 2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853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49119"/>
            <a:ext cx="10058400" cy="46199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818CAD-0358-486F-9F40-FE616817FE32}" type="slidenum">
              <a:rPr lang="fr-BE" smtClean="0"/>
              <a:t>‹#›</a:t>
            </a:fld>
            <a:endParaRPr lang="fr-BE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93532" y="111901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5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eansebastien.gonsette@gmail.com" TargetMode="External"/><Relationship Id="rId2" Type="http://schemas.openxmlformats.org/officeDocument/2006/relationships/hyperlink" Target="mailto:jean-sebastien.gonsette@awtce.be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hyperlink" Target="http://fr.aw-europe.be/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belme2.csail.mit.ed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438404-0C0D-48B0-9AC1-069C7072A2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Hands on AI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F28B29C-E401-482B-BDFE-11C22CCBB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b="1" dirty="0"/>
              <a:t>Défi2</a:t>
            </a:r>
            <a:r>
              <a:rPr lang="fr-BE" dirty="0"/>
              <a:t>: Assistance pour les patients atteints de la maladie d’Alzheimer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B26B823-4B7F-4FD2-B89D-CF9DB066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1</a:t>
            </a:fld>
            <a:endParaRPr lang="fr-BE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6A5C8E0E-7DCD-4A58-9BF8-B7089CA2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7454537" y="5977653"/>
            <a:ext cx="473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b="1" cap="all" spc="200" dirty="0">
                <a:solidFill>
                  <a:schemeClr val="tx2"/>
                </a:solidFill>
                <a:latin typeface="+mj-lt"/>
              </a:rPr>
              <a:t>Jean-Sébastien </a:t>
            </a:r>
            <a:r>
              <a:rPr lang="fr-BE" sz="1400" b="1" cap="all" spc="200" dirty="0" err="1">
                <a:solidFill>
                  <a:schemeClr val="tx2"/>
                </a:solidFill>
                <a:latin typeface="+mj-lt"/>
              </a:rPr>
              <a:t>Gonsette</a:t>
            </a:r>
            <a:endParaRPr lang="en-GB" sz="1400" b="1" cap="all" spc="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4" name="Picture 2" descr="Résultat de recherche d'images pour &quot;umon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0" y="550409"/>
            <a:ext cx="2091236" cy="7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425FC7-FADD-49C8-979A-22244035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Choix des réseaux: YOLOv3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0190DB53-3DD3-41DA-A0D2-5E431286A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89" y="1412945"/>
            <a:ext cx="8314042" cy="4622800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4A64133-1164-43D5-B3C7-12E2636C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C0A4C58-70CB-4400-8767-5B1FA5BD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8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B3C0A5-89B1-4DFF-8099-AD5256BB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Entrainement YOLOv3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6D7803-2F18-4167-A47F-5F448708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BEABD42-CB8E-4CB2-867A-53D5215F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8E9EBE3-193B-45E2-AE41-3A0EF9EE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11</a:t>
            </a:fld>
            <a:endParaRPr lang="fr-BE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60FE1367-43EF-487C-8260-82D330A0F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906461"/>
              </p:ext>
            </p:extLst>
          </p:nvPr>
        </p:nvGraphicFramePr>
        <p:xfrm>
          <a:off x="1097280" y="1246910"/>
          <a:ext cx="10058400" cy="454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4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6040AB-8B27-40EA-94C3-0817B473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fr-BE"/>
              <a:t>Résultats</a:t>
            </a:r>
            <a:endParaRPr lang="fr-BE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ED33EA14-B2AB-4B66-BEE6-95F90C295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23291" r="10456" b="22633"/>
          <a:stretch/>
        </p:blipFill>
        <p:spPr>
          <a:xfrm>
            <a:off x="6065001" y="1191313"/>
            <a:ext cx="3147406" cy="199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D0AA2F4-DCF6-412C-BCF1-555FD32D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9216054-3748-4382-8742-ADC03FFF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04818CAD-0358-486F-9F40-FE616817FE32}" type="slidenum">
              <a:rPr lang="fr-BE" smtClean="0"/>
              <a:t>12</a:t>
            </a:fld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05FB283-A78C-41E7-9DFF-3A37B54DE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26559" r="38346" b="25698"/>
          <a:stretch/>
        </p:blipFill>
        <p:spPr>
          <a:xfrm>
            <a:off x="211831" y="1441655"/>
            <a:ext cx="3011046" cy="2647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F7A6FB4-4575-4381-8D49-DB0EB2F12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79" y="3723969"/>
            <a:ext cx="2674846" cy="2289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F513479-CA08-4276-9951-9933F39C28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13"/>
          <a:stretch/>
        </p:blipFill>
        <p:spPr>
          <a:xfrm>
            <a:off x="9777413" y="2263812"/>
            <a:ext cx="2134366" cy="3111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8D50735-5EBC-44A4-902C-9C4CBB851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940" y="2338789"/>
            <a:ext cx="2314651" cy="35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63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Jean-Sébastien </a:t>
            </a:r>
            <a:r>
              <a:rPr lang="fr-BE" dirty="0" err="1" smtClean="0"/>
              <a:t>Gonsette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j</a:t>
            </a: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ean-sebastien.gonsette@awtce.be</a:t>
            </a:r>
            <a:endParaRPr lang="fr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j</a:t>
            </a: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eansebastien.gonsette@gmail.com</a:t>
            </a:r>
            <a:endParaRPr lang="fr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UMONS Hands on AI - Décembre 2018 - Défi 2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13</a:t>
            </a:fld>
            <a:endParaRPr lang="fr-BE"/>
          </a:p>
        </p:txBody>
      </p:sp>
      <p:pic>
        <p:nvPicPr>
          <p:cNvPr id="4098" name="Picture 2" descr="Image associ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83" y="24848"/>
            <a:ext cx="7390189" cy="48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0" b="20025"/>
          <a:stretch/>
        </p:blipFill>
        <p:spPr bwMode="auto">
          <a:xfrm>
            <a:off x="6098677" y="5399315"/>
            <a:ext cx="2695575" cy="63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3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DEACBDC-94B4-4700-897E-D0A3B092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Génération du jeux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3C3E604-4536-48F6-AF12-1880F075C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Google Image</a:t>
            </a:r>
          </a:p>
          <a:p>
            <a:endParaRPr lang="fr-BE" sz="2400" dirty="0"/>
          </a:p>
          <a:p>
            <a:endParaRPr lang="fr-BE" sz="2400" dirty="0"/>
          </a:p>
          <a:p>
            <a:endParaRPr lang="fr-BE" sz="2400" dirty="0"/>
          </a:p>
          <a:p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Problème</a:t>
            </a:r>
          </a:p>
          <a:p>
            <a:pPr lvl="1"/>
            <a:r>
              <a:rPr lang="fr-BE" sz="2200" dirty="0"/>
              <a:t>Présenté ainsi sur fond uniforme, le problème revient à trouver les pixels qui ne sont pas blancs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44D3FDE-3FB6-4037-BA62-BB8A64C95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26629"/>
            <a:ext cx="1797473" cy="17974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C38DE86-CBC1-46D2-A27C-335A6321E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31" y="1926629"/>
            <a:ext cx="2143125" cy="21431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590726D-71F5-4127-9CE8-8F89D6C7A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74" y="2013913"/>
            <a:ext cx="2143125" cy="2143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1479263-2422-43BB-A29C-22B4DB3D31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75" y="2013913"/>
            <a:ext cx="2369128" cy="236912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AADF455-9351-4849-A1CA-B9B4E124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2</a:t>
            </a:fld>
            <a:endParaRPr lang="fr-BE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xmlns="" id="{18AF7721-3DF5-4215-8EE5-71B3358A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78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612CD8-2DAB-4738-AFCE-1E5C3AA7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Génération du jeux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DCD3FA9-3855-4D9B-91DA-C5D9A0E68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BE" sz="2400" dirty="0"/>
              <a:t>Détourage</a:t>
            </a:r>
            <a:endParaRPr lang="fr-BE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xmlns="" id="{28F7597C-AC84-4DF2-9E27-10545E85D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447563"/>
              </p:ext>
            </p:extLst>
          </p:nvPr>
        </p:nvGraphicFramePr>
        <p:xfrm>
          <a:off x="1097280" y="2292383"/>
          <a:ext cx="3623001" cy="331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4838040" imgH="4431600" progId="">
                  <p:embed/>
                </p:oleObj>
              </mc:Choice>
              <mc:Fallback>
                <p:oleObj r:id="rId3" imgW="4838040" imgH="4431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7280" y="2292383"/>
                        <a:ext cx="3623001" cy="3318707"/>
                      </a:xfrm>
                      <a:prstGeom prst="rect">
                        <a:avLst/>
                      </a:prstGeom>
                      <a:ln w="3810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3E9E4BC-D4FD-454E-9A56-591E356C0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338" y="2163380"/>
            <a:ext cx="3934382" cy="3576711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xmlns="" id="{1B567664-1684-4E9C-96CB-BCCC1D932D9C}"/>
              </a:ext>
            </a:extLst>
          </p:cNvPr>
          <p:cNvSpPr/>
          <p:nvPr/>
        </p:nvSpPr>
        <p:spPr>
          <a:xfrm>
            <a:off x="5170900" y="3610710"/>
            <a:ext cx="1556951" cy="682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DEFB6FC-BEA5-4C59-9246-EF38D3ABD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768" y="2319634"/>
            <a:ext cx="1743075" cy="13335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C333592-800E-4BAB-82EE-EA585F67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3</a:t>
            </a:fld>
            <a:endParaRPr lang="fr-BE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xmlns="" id="{460F14C0-9DAA-4167-9AF6-18F97953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645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612CD8-2DAB-4738-AFCE-1E5C3AA7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Génération du jeux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DCD3FA9-3855-4D9B-91DA-C5D9A0E68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r-BE" sz="2400" dirty="0"/>
              <a:t>Génération d’images par combinaison de fonds et de clés</a:t>
            </a:r>
            <a:endParaRPr lang="fr-BE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xmlns="" id="{148AEAA9-2EC6-488F-A47A-8A7BBC4AD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017072"/>
              </p:ext>
            </p:extLst>
          </p:nvPr>
        </p:nvGraphicFramePr>
        <p:xfrm>
          <a:off x="7933040" y="1947736"/>
          <a:ext cx="4012298" cy="4012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r:id="rId3" imgW="6818760" imgH="6818760" progId="">
                  <p:embed/>
                </p:oleObj>
              </mc:Choice>
              <mc:Fallback>
                <p:oleObj r:id="rId3" imgW="6818760" imgH="6818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3040" y="1947736"/>
                        <a:ext cx="4012298" cy="4012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xmlns="" id="{8334A7FC-8381-4CE2-99BF-C91D729CD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625876"/>
              </p:ext>
            </p:extLst>
          </p:nvPr>
        </p:nvGraphicFramePr>
        <p:xfrm>
          <a:off x="284207" y="1947736"/>
          <a:ext cx="4012298" cy="4012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r:id="rId5" imgW="6818760" imgH="6818760" progId="">
                  <p:embed/>
                </p:oleObj>
              </mc:Choice>
              <mc:Fallback>
                <p:oleObj r:id="rId5" imgW="6818760" imgH="6818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207" y="1947736"/>
                        <a:ext cx="4012298" cy="4012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xmlns="" id="{BA2D0E11-F637-484F-9764-FABDE0D5C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556492"/>
              </p:ext>
            </p:extLst>
          </p:nvPr>
        </p:nvGraphicFramePr>
        <p:xfrm>
          <a:off x="5274857" y="3429000"/>
          <a:ext cx="1377181" cy="126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r:id="rId7" imgW="4838040" imgH="4431600" progId="">
                  <p:embed/>
                </p:oleObj>
              </mc:Choice>
              <mc:Fallback>
                <p:oleObj r:id="rId7" imgW="4838040" imgH="4431600" progId="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xmlns="" id="{28F7597C-AC84-4DF2-9E27-10545E85D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74857" y="3429000"/>
                        <a:ext cx="1377181" cy="126151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igne Plus 11">
            <a:extLst>
              <a:ext uri="{FF2B5EF4-FFF2-40B4-BE49-F238E27FC236}">
                <a16:creationId xmlns:a16="http://schemas.microsoft.com/office/drawing/2014/main" xmlns="" id="{4AACD315-3B77-4110-A2BF-230A78913509}"/>
              </a:ext>
            </a:extLst>
          </p:cNvPr>
          <p:cNvSpPr/>
          <p:nvPr/>
        </p:nvSpPr>
        <p:spPr>
          <a:xfrm>
            <a:off x="4384086" y="3687004"/>
            <a:ext cx="803189" cy="8217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st égal à 12">
            <a:extLst>
              <a:ext uri="{FF2B5EF4-FFF2-40B4-BE49-F238E27FC236}">
                <a16:creationId xmlns:a16="http://schemas.microsoft.com/office/drawing/2014/main" xmlns="" id="{1DA3F7CB-7FA9-49FF-98FF-92C6DA4B6CE6}"/>
              </a:ext>
            </a:extLst>
          </p:cNvPr>
          <p:cNvSpPr/>
          <p:nvPr/>
        </p:nvSpPr>
        <p:spPr>
          <a:xfrm>
            <a:off x="6803708" y="3792036"/>
            <a:ext cx="977662" cy="7166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Flèche : double flèche verticale 13">
            <a:extLst>
              <a:ext uri="{FF2B5EF4-FFF2-40B4-BE49-F238E27FC236}">
                <a16:creationId xmlns:a16="http://schemas.microsoft.com/office/drawing/2014/main" xmlns="" id="{E5702F91-6A57-48E2-8C9F-34696A71D689}"/>
              </a:ext>
            </a:extLst>
          </p:cNvPr>
          <p:cNvSpPr/>
          <p:nvPr/>
        </p:nvSpPr>
        <p:spPr>
          <a:xfrm>
            <a:off x="6391274" y="4035327"/>
            <a:ext cx="286509" cy="844891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Flèche : courbe vers la droite 14">
            <a:extLst>
              <a:ext uri="{FF2B5EF4-FFF2-40B4-BE49-F238E27FC236}">
                <a16:creationId xmlns:a16="http://schemas.microsoft.com/office/drawing/2014/main" xmlns="" id="{4E4CDDA9-1CA5-49A8-9AA4-7CE362E8CD06}"/>
              </a:ext>
            </a:extLst>
          </p:cNvPr>
          <p:cNvSpPr/>
          <p:nvPr/>
        </p:nvSpPr>
        <p:spPr>
          <a:xfrm rot="18191262">
            <a:off x="5301422" y="4200884"/>
            <a:ext cx="459025" cy="924270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Flèche : double flèche verticale 15">
            <a:extLst>
              <a:ext uri="{FF2B5EF4-FFF2-40B4-BE49-F238E27FC236}">
                <a16:creationId xmlns:a16="http://schemas.microsoft.com/office/drawing/2014/main" xmlns="" id="{0B669CD9-283B-4F0F-9421-6896D02D6D85}"/>
              </a:ext>
            </a:extLst>
          </p:cNvPr>
          <p:cNvSpPr/>
          <p:nvPr/>
        </p:nvSpPr>
        <p:spPr>
          <a:xfrm rot="16200000">
            <a:off x="5762834" y="2891244"/>
            <a:ext cx="286509" cy="844891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9361BD8-3F38-44A9-A81C-BB2073A4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4</a:t>
            </a:fld>
            <a:endParaRPr lang="fr-BE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2FD0A261-8810-4287-8689-B11B7682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6481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rganigramme : Procédé 10">
            <a:extLst>
              <a:ext uri="{FF2B5EF4-FFF2-40B4-BE49-F238E27FC236}">
                <a16:creationId xmlns:a16="http://schemas.microsoft.com/office/drawing/2014/main" xmlns="" id="{0CDB59AF-E166-4C66-8DE3-B2FBA77BDE59}"/>
              </a:ext>
            </a:extLst>
          </p:cNvPr>
          <p:cNvSpPr/>
          <p:nvPr/>
        </p:nvSpPr>
        <p:spPr>
          <a:xfrm>
            <a:off x="6231158" y="2057400"/>
            <a:ext cx="3350992" cy="381169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BA4DBF-41CF-44A8-80DF-0DC3C0A4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Génération du jeux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C83B89-83F7-4037-8C4F-C7975970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Calcul de la boite englobante</a:t>
            </a:r>
          </a:p>
        </p:txBody>
      </p:sp>
      <p:sp>
        <p:nvSpPr>
          <p:cNvPr id="6" name="Flèche : courbe vers la droite 5">
            <a:extLst>
              <a:ext uri="{FF2B5EF4-FFF2-40B4-BE49-F238E27FC236}">
                <a16:creationId xmlns:a16="http://schemas.microsoft.com/office/drawing/2014/main" xmlns="" id="{EBF3BDE7-18E6-4B88-BCC5-4B78AC80599E}"/>
              </a:ext>
            </a:extLst>
          </p:cNvPr>
          <p:cNvSpPr/>
          <p:nvPr/>
        </p:nvSpPr>
        <p:spPr>
          <a:xfrm rot="18191262" flipH="1">
            <a:off x="4221715" y="2360874"/>
            <a:ext cx="1092466" cy="213625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E60A71E-5C74-4A2E-9EB3-0D8F6A2B1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2200629"/>
            <a:ext cx="1578934" cy="348190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C94428F-1C20-4B4B-90FF-2F8D3D90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967">
            <a:off x="7095654" y="2221051"/>
            <a:ext cx="1578934" cy="3481902"/>
          </a:xfrm>
          <a:prstGeom prst="rect">
            <a:avLst/>
          </a:prstGeom>
          <a:ln w="28575">
            <a:noFill/>
            <a:prstDash val="sysDot"/>
          </a:ln>
        </p:spPr>
      </p:pic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xmlns="" id="{0CF2AB4E-4FA3-4351-80EB-D086B057CEE9}"/>
              </a:ext>
            </a:extLst>
          </p:cNvPr>
          <p:cNvSpPr/>
          <p:nvPr/>
        </p:nvSpPr>
        <p:spPr>
          <a:xfrm flipV="1">
            <a:off x="6229350" y="5866604"/>
            <a:ext cx="3359150" cy="350046"/>
          </a:xfrm>
          <a:custGeom>
            <a:avLst/>
            <a:gdLst>
              <a:gd name="connsiteX0" fmla="*/ 0 w 3359150"/>
              <a:gd name="connsiteY0" fmla="*/ 971550 h 990600"/>
              <a:gd name="connsiteX1" fmla="*/ 438150 w 3359150"/>
              <a:gd name="connsiteY1" fmla="*/ 990600 h 990600"/>
              <a:gd name="connsiteX2" fmla="*/ 1104900 w 3359150"/>
              <a:gd name="connsiteY2" fmla="*/ 539750 h 990600"/>
              <a:gd name="connsiteX3" fmla="*/ 1822450 w 3359150"/>
              <a:gd name="connsiteY3" fmla="*/ 0 h 990600"/>
              <a:gd name="connsiteX4" fmla="*/ 3022600 w 3359150"/>
              <a:gd name="connsiteY4" fmla="*/ 977900 h 990600"/>
              <a:gd name="connsiteX5" fmla="*/ 3359150 w 3359150"/>
              <a:gd name="connsiteY5" fmla="*/ 965200 h 990600"/>
              <a:gd name="connsiteX6" fmla="*/ 0 w 3359150"/>
              <a:gd name="connsiteY6" fmla="*/ 97155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9150" h="990600">
                <a:moveTo>
                  <a:pt x="0" y="971550"/>
                </a:moveTo>
                <a:lnTo>
                  <a:pt x="438150" y="990600"/>
                </a:lnTo>
                <a:lnTo>
                  <a:pt x="1104900" y="539750"/>
                </a:lnTo>
                <a:lnTo>
                  <a:pt x="1822450" y="0"/>
                </a:lnTo>
                <a:lnTo>
                  <a:pt x="3022600" y="977900"/>
                </a:lnTo>
                <a:lnTo>
                  <a:pt x="3359150" y="965200"/>
                </a:lnTo>
                <a:lnTo>
                  <a:pt x="0" y="9715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3CF4F3C2-DDC7-4DBB-9B8C-75E2F6E70493}"/>
              </a:ext>
            </a:extLst>
          </p:cNvPr>
          <p:cNvSpPr/>
          <p:nvPr/>
        </p:nvSpPr>
        <p:spPr>
          <a:xfrm flipH="1">
            <a:off x="5581650" y="2229554"/>
            <a:ext cx="647700" cy="3637846"/>
          </a:xfrm>
          <a:custGeom>
            <a:avLst/>
            <a:gdLst>
              <a:gd name="connsiteX0" fmla="*/ 0 w 1276350"/>
              <a:gd name="connsiteY0" fmla="*/ 3549650 h 3549650"/>
              <a:gd name="connsiteX1" fmla="*/ 6350 w 1276350"/>
              <a:gd name="connsiteY1" fmla="*/ 3168650 h 3549650"/>
              <a:gd name="connsiteX2" fmla="*/ 450850 w 1276350"/>
              <a:gd name="connsiteY2" fmla="*/ 1765300 h 3549650"/>
              <a:gd name="connsiteX3" fmla="*/ 1276350 w 1276350"/>
              <a:gd name="connsiteY3" fmla="*/ 781050 h 3549650"/>
              <a:gd name="connsiteX4" fmla="*/ 901700 w 1276350"/>
              <a:gd name="connsiteY4" fmla="*/ 196850 h 3549650"/>
              <a:gd name="connsiteX5" fmla="*/ 0 w 1276350"/>
              <a:gd name="connsiteY5" fmla="*/ 0 h 3549650"/>
              <a:gd name="connsiteX6" fmla="*/ 0 w 1276350"/>
              <a:gd name="connsiteY6" fmla="*/ 3549650 h 354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350" h="3549650">
                <a:moveTo>
                  <a:pt x="0" y="3549650"/>
                </a:moveTo>
                <a:lnTo>
                  <a:pt x="6350" y="3168650"/>
                </a:lnTo>
                <a:lnTo>
                  <a:pt x="450850" y="1765300"/>
                </a:lnTo>
                <a:lnTo>
                  <a:pt x="1276350" y="781050"/>
                </a:lnTo>
                <a:lnTo>
                  <a:pt x="901700" y="196850"/>
                </a:lnTo>
                <a:lnTo>
                  <a:pt x="0" y="0"/>
                </a:lnTo>
                <a:lnTo>
                  <a:pt x="0" y="35496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Organigramme : Procédé 14">
            <a:extLst>
              <a:ext uri="{FF2B5EF4-FFF2-40B4-BE49-F238E27FC236}">
                <a16:creationId xmlns:a16="http://schemas.microsoft.com/office/drawing/2014/main" xmlns="" id="{BB02CD55-FC3B-49CB-8BE8-17589E20D229}"/>
              </a:ext>
            </a:extLst>
          </p:cNvPr>
          <p:cNvSpPr/>
          <p:nvPr/>
        </p:nvSpPr>
        <p:spPr>
          <a:xfrm>
            <a:off x="6715124" y="2200629"/>
            <a:ext cx="2638426" cy="3247671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7185E880-4606-4F2D-90B4-CD20CBDDF919}"/>
              </a:ext>
            </a:extLst>
          </p:cNvPr>
          <p:cNvCxnSpPr/>
          <p:nvPr/>
        </p:nvCxnSpPr>
        <p:spPr>
          <a:xfrm flipH="1">
            <a:off x="6224808" y="2200629"/>
            <a:ext cx="46555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3872C0EC-AB0B-499D-9E95-D7A76ED17FC1}"/>
              </a:ext>
            </a:extLst>
          </p:cNvPr>
          <p:cNvCxnSpPr>
            <a:cxnSpLocks/>
          </p:cNvCxnSpPr>
          <p:nvPr/>
        </p:nvCxnSpPr>
        <p:spPr>
          <a:xfrm flipV="1">
            <a:off x="6715124" y="5448300"/>
            <a:ext cx="0" cy="41830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B2FD1206-0B26-4C9A-A6E4-1067E017FC1B}"/>
              </a:ext>
            </a:extLst>
          </p:cNvPr>
          <p:cNvCxnSpPr>
            <a:cxnSpLocks/>
          </p:cNvCxnSpPr>
          <p:nvPr/>
        </p:nvCxnSpPr>
        <p:spPr>
          <a:xfrm>
            <a:off x="6254114" y="5448300"/>
            <a:ext cx="46101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217E23D7-D0DE-40D5-B6DF-F9838A54BCBF}"/>
              </a:ext>
            </a:extLst>
          </p:cNvPr>
          <p:cNvCxnSpPr>
            <a:cxnSpLocks/>
          </p:cNvCxnSpPr>
          <p:nvPr/>
        </p:nvCxnSpPr>
        <p:spPr>
          <a:xfrm flipV="1">
            <a:off x="9353550" y="5448300"/>
            <a:ext cx="0" cy="41830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A2AC5A2-7433-4B9D-B694-42054FF8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5</a:t>
            </a:fld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35F2CF5-5819-4870-BFB4-AAA7E2D2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856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6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BB6DB0-3ED2-4B44-83AA-F12ED3A1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Génération du jeux de données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B8AC151D-D483-43A2-9677-F415A6798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7" y="1323530"/>
            <a:ext cx="2368323" cy="2368323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B719235-DBA9-4C83-B05D-86661264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6</a:t>
            </a:fld>
            <a:endParaRPr lang="fr-BE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2A9C51F2-E6D0-4FD9-A40D-C4FB81C3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99F44A0-5AE3-41AE-8BC4-79E2D5C64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78" y="1323530"/>
            <a:ext cx="2368322" cy="23683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115F6A1-2D76-41BB-BE36-D6AB0D138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77" y="3795802"/>
            <a:ext cx="2368323" cy="23683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B241F1C-D0AF-4248-88C6-1B8EAC148D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78" y="1323530"/>
            <a:ext cx="2368324" cy="23683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C4B9599-376A-4F0B-B1D5-24C1B6D0F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7" y="3795802"/>
            <a:ext cx="2368323" cy="236832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3D7DC350-0218-49A6-B800-D3AC952C90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79" y="1323531"/>
            <a:ext cx="2368325" cy="23683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6D401469-9EEC-4720-A33F-8CD7BC46CB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78" y="3786984"/>
            <a:ext cx="2368324" cy="23683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0C0DD52-B174-4A3D-8372-7B0C6AB3CD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77" y="3795800"/>
            <a:ext cx="2368323" cy="23683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8E1C6C5-BF63-4E38-BDE1-2E83A22A0D9B}"/>
              </a:ext>
            </a:extLst>
          </p:cNvPr>
          <p:cNvSpPr/>
          <p:nvPr/>
        </p:nvSpPr>
        <p:spPr>
          <a:xfrm>
            <a:off x="9065419" y="4226719"/>
            <a:ext cx="411956" cy="16906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C5778ED-2FA2-4DA0-B2B6-F6B07EB601BA}"/>
              </a:ext>
            </a:extLst>
          </p:cNvPr>
          <p:cNvSpPr/>
          <p:nvPr/>
        </p:nvSpPr>
        <p:spPr>
          <a:xfrm>
            <a:off x="6544469" y="4065588"/>
            <a:ext cx="411956" cy="43021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396FDE3-C2C1-4819-B40E-4C3FBF497C55}"/>
              </a:ext>
            </a:extLst>
          </p:cNvPr>
          <p:cNvSpPr/>
          <p:nvPr/>
        </p:nvSpPr>
        <p:spPr>
          <a:xfrm>
            <a:off x="4425950" y="5373688"/>
            <a:ext cx="644525" cy="57626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B7211F6-0CD2-43A7-B7FA-14E982B28448}"/>
              </a:ext>
            </a:extLst>
          </p:cNvPr>
          <p:cNvSpPr/>
          <p:nvPr/>
        </p:nvSpPr>
        <p:spPr>
          <a:xfrm>
            <a:off x="2011153" y="4495800"/>
            <a:ext cx="566948" cy="33655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73E6A5A-A76A-4118-89A8-718A72448FA8}"/>
              </a:ext>
            </a:extLst>
          </p:cNvPr>
          <p:cNvSpPr/>
          <p:nvPr/>
        </p:nvSpPr>
        <p:spPr>
          <a:xfrm>
            <a:off x="963403" y="1397000"/>
            <a:ext cx="478047" cy="4826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609E33A-5FE0-4E4A-ACDA-99945DDE9EF7}"/>
              </a:ext>
            </a:extLst>
          </p:cNvPr>
          <p:cNvSpPr/>
          <p:nvPr/>
        </p:nvSpPr>
        <p:spPr>
          <a:xfrm>
            <a:off x="5070475" y="2698750"/>
            <a:ext cx="239023" cy="23495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76E6469-C2B9-48FA-8513-F9C446F2B01C}"/>
              </a:ext>
            </a:extLst>
          </p:cNvPr>
          <p:cNvSpPr/>
          <p:nvPr/>
        </p:nvSpPr>
        <p:spPr>
          <a:xfrm>
            <a:off x="6591301" y="2152994"/>
            <a:ext cx="484636" cy="36160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6F4085C-8318-4CB5-B473-A5871477E85B}"/>
              </a:ext>
            </a:extLst>
          </p:cNvPr>
          <p:cNvSpPr/>
          <p:nvPr/>
        </p:nvSpPr>
        <p:spPr>
          <a:xfrm>
            <a:off x="10090149" y="1575144"/>
            <a:ext cx="236987" cy="36160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89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302EDE-DA61-4C64-9195-2449191B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Labellisation des autres images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20A585-DE53-44B9-BFF6-E814D6BD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071CD98-AB60-4EB0-860B-456A0A17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8D0D55E-514C-49D7-A5BB-926686E6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7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7EB8F4C-382D-47F8-886D-A74D7E1CB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6" y="1246910"/>
            <a:ext cx="8146336" cy="4880188"/>
          </a:xfrm>
          <a:prstGeom prst="rect">
            <a:avLst/>
          </a:prstGeom>
        </p:spPr>
      </p:pic>
      <p:sp>
        <p:nvSpPr>
          <p:cNvPr id="7" name="ZoneTexte 6">
            <a:hlinkClick r:id="rId3"/>
            <a:extLst>
              <a:ext uri="{FF2B5EF4-FFF2-40B4-BE49-F238E27FC236}">
                <a16:creationId xmlns:a16="http://schemas.microsoft.com/office/drawing/2014/main" xmlns="" id="{708C2F3D-2FA7-435C-A3D5-C081F8C72E89}"/>
              </a:ext>
            </a:extLst>
          </p:cNvPr>
          <p:cNvSpPr txBox="1"/>
          <p:nvPr/>
        </p:nvSpPr>
        <p:spPr>
          <a:xfrm>
            <a:off x="8708922" y="1246910"/>
            <a:ext cx="296147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dirty="0"/>
              <a:t>http://labelme2.csail.mit.edu</a:t>
            </a:r>
          </a:p>
        </p:txBody>
      </p:sp>
    </p:spTree>
    <p:extLst>
      <p:ext uri="{BB962C8B-B14F-4D97-AF65-F5344CB8AC3E}">
        <p14:creationId xmlns:p14="http://schemas.microsoft.com/office/powerpoint/2010/main" val="16049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8FE739-810A-4E7E-98A4-46D9F6DA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Choix des réseaux: </a:t>
            </a:r>
            <a:r>
              <a:rPr lang="fr-BE" dirty="0" err="1"/>
              <a:t>RetinaNet</a:t>
            </a:r>
            <a:endParaRPr lang="fr-BE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49C208A9-11B2-440E-8E5C-24EA4E0AF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" y="1945404"/>
            <a:ext cx="10879700" cy="2967191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1DE040-B45C-4D2C-B4B3-F1196E16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83C734-1E33-49EB-9FAC-FB462B0E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8</a:t>
            </a:fld>
            <a:endParaRPr lang="fr-BE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7D6C2B65-FFB2-40FD-BA3D-A947802DA6BF}"/>
              </a:ext>
            </a:extLst>
          </p:cNvPr>
          <p:cNvSpPr/>
          <p:nvPr/>
        </p:nvSpPr>
        <p:spPr>
          <a:xfrm>
            <a:off x="3194050" y="1945404"/>
            <a:ext cx="3079750" cy="3181350"/>
          </a:xfrm>
          <a:custGeom>
            <a:avLst/>
            <a:gdLst>
              <a:gd name="connsiteX0" fmla="*/ 0 w 3079750"/>
              <a:gd name="connsiteY0" fmla="*/ 381000 h 3181350"/>
              <a:gd name="connsiteX1" fmla="*/ 254000 w 3079750"/>
              <a:gd name="connsiteY1" fmla="*/ 730250 h 3181350"/>
              <a:gd name="connsiteX2" fmla="*/ 501650 w 3079750"/>
              <a:gd name="connsiteY2" fmla="*/ 844550 h 3181350"/>
              <a:gd name="connsiteX3" fmla="*/ 495300 w 3079750"/>
              <a:gd name="connsiteY3" fmla="*/ 1155700 h 3181350"/>
              <a:gd name="connsiteX4" fmla="*/ 793750 w 3079750"/>
              <a:gd name="connsiteY4" fmla="*/ 1187450 h 3181350"/>
              <a:gd name="connsiteX5" fmla="*/ 781050 w 3079750"/>
              <a:gd name="connsiteY5" fmla="*/ 1441450 h 3181350"/>
              <a:gd name="connsiteX6" fmla="*/ 393700 w 3079750"/>
              <a:gd name="connsiteY6" fmla="*/ 2063750 h 3181350"/>
              <a:gd name="connsiteX7" fmla="*/ 279400 w 3079750"/>
              <a:gd name="connsiteY7" fmla="*/ 2813050 h 3181350"/>
              <a:gd name="connsiteX8" fmla="*/ 2870200 w 3079750"/>
              <a:gd name="connsiteY8" fmla="*/ 3181350 h 3181350"/>
              <a:gd name="connsiteX9" fmla="*/ 3073400 w 3079750"/>
              <a:gd name="connsiteY9" fmla="*/ 2203450 h 3181350"/>
              <a:gd name="connsiteX10" fmla="*/ 3079750 w 3079750"/>
              <a:gd name="connsiteY10" fmla="*/ 260350 h 3181350"/>
              <a:gd name="connsiteX11" fmla="*/ 1612900 w 3079750"/>
              <a:gd name="connsiteY11" fmla="*/ 0 h 3181350"/>
              <a:gd name="connsiteX12" fmla="*/ 469900 w 3079750"/>
              <a:gd name="connsiteY12" fmla="*/ 158750 h 3181350"/>
              <a:gd name="connsiteX13" fmla="*/ 0 w 3079750"/>
              <a:gd name="connsiteY13" fmla="*/ 38100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79750" h="3181350">
                <a:moveTo>
                  <a:pt x="0" y="381000"/>
                </a:moveTo>
                <a:lnTo>
                  <a:pt x="254000" y="730250"/>
                </a:lnTo>
                <a:lnTo>
                  <a:pt x="501650" y="844550"/>
                </a:lnTo>
                <a:lnTo>
                  <a:pt x="495300" y="1155700"/>
                </a:lnTo>
                <a:lnTo>
                  <a:pt x="793750" y="1187450"/>
                </a:lnTo>
                <a:lnTo>
                  <a:pt x="781050" y="1441450"/>
                </a:lnTo>
                <a:lnTo>
                  <a:pt x="393700" y="2063750"/>
                </a:lnTo>
                <a:lnTo>
                  <a:pt x="279400" y="2813050"/>
                </a:lnTo>
                <a:lnTo>
                  <a:pt x="2870200" y="3181350"/>
                </a:lnTo>
                <a:lnTo>
                  <a:pt x="3073400" y="2203450"/>
                </a:lnTo>
                <a:cubicBezTo>
                  <a:pt x="3075517" y="1555750"/>
                  <a:pt x="3077633" y="908050"/>
                  <a:pt x="3079750" y="260350"/>
                </a:cubicBezTo>
                <a:lnTo>
                  <a:pt x="1612900" y="0"/>
                </a:lnTo>
                <a:lnTo>
                  <a:pt x="469900" y="158750"/>
                </a:lnTo>
                <a:lnTo>
                  <a:pt x="0" y="381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xmlns="" id="{588F4C6E-4DE0-4027-8134-1956D51EBA7A}"/>
              </a:ext>
            </a:extLst>
          </p:cNvPr>
          <p:cNvSpPr/>
          <p:nvPr/>
        </p:nvSpPr>
        <p:spPr>
          <a:xfrm>
            <a:off x="5632450" y="1816100"/>
            <a:ext cx="5994400" cy="3784600"/>
          </a:xfrm>
          <a:custGeom>
            <a:avLst/>
            <a:gdLst>
              <a:gd name="connsiteX0" fmla="*/ 6350 w 5994400"/>
              <a:gd name="connsiteY0" fmla="*/ 342900 h 3784600"/>
              <a:gd name="connsiteX1" fmla="*/ 0 w 5994400"/>
              <a:gd name="connsiteY1" fmla="*/ 850900 h 3784600"/>
              <a:gd name="connsiteX2" fmla="*/ 304800 w 5994400"/>
              <a:gd name="connsiteY2" fmla="*/ 857250 h 3784600"/>
              <a:gd name="connsiteX3" fmla="*/ 330200 w 5994400"/>
              <a:gd name="connsiteY3" fmla="*/ 1092200 h 3784600"/>
              <a:gd name="connsiteX4" fmla="*/ 336550 w 5994400"/>
              <a:gd name="connsiteY4" fmla="*/ 1250950 h 3784600"/>
              <a:gd name="connsiteX5" fmla="*/ 635000 w 5994400"/>
              <a:gd name="connsiteY5" fmla="*/ 1250950 h 3784600"/>
              <a:gd name="connsiteX6" fmla="*/ 584200 w 5994400"/>
              <a:gd name="connsiteY6" fmla="*/ 1593850 h 3784600"/>
              <a:gd name="connsiteX7" fmla="*/ 222250 w 5994400"/>
              <a:gd name="connsiteY7" fmla="*/ 1924050 h 3784600"/>
              <a:gd name="connsiteX8" fmla="*/ 1231900 w 5994400"/>
              <a:gd name="connsiteY8" fmla="*/ 3028950 h 3784600"/>
              <a:gd name="connsiteX9" fmla="*/ 4724400 w 5994400"/>
              <a:gd name="connsiteY9" fmla="*/ 3784600 h 3784600"/>
              <a:gd name="connsiteX10" fmla="*/ 4794250 w 5994400"/>
              <a:gd name="connsiteY10" fmla="*/ 3752850 h 3784600"/>
              <a:gd name="connsiteX11" fmla="*/ 5994400 w 5994400"/>
              <a:gd name="connsiteY11" fmla="*/ 2971800 h 3784600"/>
              <a:gd name="connsiteX12" fmla="*/ 5753100 w 5994400"/>
              <a:gd name="connsiteY12" fmla="*/ 298450 h 3784600"/>
              <a:gd name="connsiteX13" fmla="*/ 4876800 w 5994400"/>
              <a:gd name="connsiteY13" fmla="*/ 0 h 3784600"/>
              <a:gd name="connsiteX14" fmla="*/ 4648200 w 5994400"/>
              <a:gd name="connsiteY14" fmla="*/ 0 h 3784600"/>
              <a:gd name="connsiteX15" fmla="*/ 1403350 w 5994400"/>
              <a:gd name="connsiteY15" fmla="*/ 38100 h 3784600"/>
              <a:gd name="connsiteX16" fmla="*/ 6350 w 5994400"/>
              <a:gd name="connsiteY16" fmla="*/ 342900 h 378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94400" h="3784600">
                <a:moveTo>
                  <a:pt x="6350" y="342900"/>
                </a:moveTo>
                <a:cubicBezTo>
                  <a:pt x="4233" y="512233"/>
                  <a:pt x="2117" y="681567"/>
                  <a:pt x="0" y="850900"/>
                </a:cubicBezTo>
                <a:lnTo>
                  <a:pt x="304800" y="857250"/>
                </a:lnTo>
                <a:lnTo>
                  <a:pt x="330200" y="1092200"/>
                </a:lnTo>
                <a:lnTo>
                  <a:pt x="336550" y="1250950"/>
                </a:lnTo>
                <a:lnTo>
                  <a:pt x="635000" y="1250950"/>
                </a:lnTo>
                <a:lnTo>
                  <a:pt x="584200" y="1593850"/>
                </a:lnTo>
                <a:lnTo>
                  <a:pt x="222250" y="1924050"/>
                </a:lnTo>
                <a:lnTo>
                  <a:pt x="1231900" y="3028950"/>
                </a:lnTo>
                <a:lnTo>
                  <a:pt x="4724400" y="3784600"/>
                </a:lnTo>
                <a:lnTo>
                  <a:pt x="4794250" y="3752850"/>
                </a:lnTo>
                <a:lnTo>
                  <a:pt x="5994400" y="2971800"/>
                </a:lnTo>
                <a:lnTo>
                  <a:pt x="5753100" y="298450"/>
                </a:lnTo>
                <a:lnTo>
                  <a:pt x="4876800" y="0"/>
                </a:lnTo>
                <a:lnTo>
                  <a:pt x="4648200" y="0"/>
                </a:lnTo>
                <a:lnTo>
                  <a:pt x="1403350" y="38100"/>
                </a:lnTo>
                <a:lnTo>
                  <a:pt x="6350" y="3429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75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B3C0A5-89B1-4DFF-8099-AD5256BB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Entrainement </a:t>
            </a:r>
            <a:r>
              <a:rPr lang="fr-BE" dirty="0" err="1"/>
              <a:t>ResNet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6D7803-2F18-4167-A47F-5F448708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BEABD42-CB8E-4CB2-867A-53D5215F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UMONS Hands on AI - Décembre 2018 - Défi 2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8E9EBE3-193B-45E2-AE41-3A0EF9EE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8CAD-0358-486F-9F40-FE616817FE32}" type="slidenum">
              <a:rPr lang="fr-BE" smtClean="0"/>
              <a:t>9</a:t>
            </a:fld>
            <a:endParaRPr lang="fr-BE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xmlns="" id="{6D3A38F4-309E-4FA8-8E25-04C7A2AA3C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589874"/>
              </p:ext>
            </p:extLst>
          </p:nvPr>
        </p:nvGraphicFramePr>
        <p:xfrm>
          <a:off x="1097280" y="1340582"/>
          <a:ext cx="10058400" cy="452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1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F4C76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</TotalTime>
  <Words>266</Words>
  <Application>Microsoft Office PowerPoint</Application>
  <PresentationFormat>Custom</PresentationFormat>
  <Paragraphs>58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Rétrospective</vt:lpstr>
      <vt:lpstr>Hands on AI</vt:lpstr>
      <vt:lpstr>Génération du jeux de données</vt:lpstr>
      <vt:lpstr>Génération du jeux de données</vt:lpstr>
      <vt:lpstr>Génération du jeux de données</vt:lpstr>
      <vt:lpstr>Génération du jeux de données</vt:lpstr>
      <vt:lpstr>Génération du jeux de données</vt:lpstr>
      <vt:lpstr>Labellisation des autres images</vt:lpstr>
      <vt:lpstr>Choix des réseaux: RetinaNet</vt:lpstr>
      <vt:lpstr>Entrainement ResNet</vt:lpstr>
      <vt:lpstr>Choix des réseaux: YOLOv3</vt:lpstr>
      <vt:lpstr>Entrainement YOLOv3</vt:lpstr>
      <vt:lpstr>Résultats</vt:lpstr>
      <vt:lpstr>Jean-Sébastien Gonsette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on AI</dc:title>
  <dc:creator>The Incredible JSG G</dc:creator>
  <cp:lastModifiedBy>Jean Sebastien Gonsette</cp:lastModifiedBy>
  <cp:revision>23</cp:revision>
  <dcterms:created xsi:type="dcterms:W3CDTF">2018-12-10T21:05:38Z</dcterms:created>
  <dcterms:modified xsi:type="dcterms:W3CDTF">2018-12-13T10:00:53Z</dcterms:modified>
</cp:coreProperties>
</file>